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Lato" panose="020F0502020204030203" pitchFamily="34" charset="0"/>
      <p:regular r:id="rId22"/>
      <p:bold r:id="rId23"/>
      <p:italic r:id="rId24"/>
      <p:boldItalic r:id="rId25"/>
    </p:embeddedFont>
    <p:embeddedFont>
      <p:font typeface="Raleway" pitchFamily="2" charset="0"/>
      <p:regular r:id="rId26"/>
      <p:bold r:id="rId27"/>
      <p:italic r:id="rId28"/>
      <p:boldItalic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512" y="3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620d0f539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620d0f539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620d0f539c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620d0f539c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620d0f539c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620d0f539c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20d0f539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620d0f539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620d0f539c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620d0f539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620d0f539c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620d0f539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620d0f539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620d0f539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620d0f539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620d0f539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620d0f539c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620d0f539c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620d0f539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620d0f539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620d0f539c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620d0f539c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620d0f539c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620d0f539c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620d0f539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620d0f539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620d0f539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620d0f539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lnSpc>
                <a:spcPct val="160000"/>
              </a:lnSpc>
              <a:spcBef>
                <a:spcPts val="1400"/>
              </a:spcBef>
              <a:spcAft>
                <a:spcPts val="0"/>
              </a:spcAft>
              <a:buClr>
                <a:schemeClr val="dk1"/>
              </a:buClr>
              <a:buSzPts val="1100"/>
              <a:buFont typeface="Arial"/>
              <a:buNone/>
            </a:pPr>
            <a:r>
              <a:rPr lang="en" sz="2550" b="1" dirty="0">
                <a:latin typeface="Roboto"/>
                <a:ea typeface="Roboto"/>
                <a:cs typeface="Roboto"/>
                <a:sym typeface="Roboto"/>
              </a:rPr>
              <a:t>Title Slide</a:t>
            </a:r>
            <a:endParaRPr sz="2550" b="1" dirty="0">
              <a:latin typeface="Roboto"/>
              <a:ea typeface="Roboto"/>
              <a:cs typeface="Roboto"/>
              <a:sym typeface="Roboto"/>
            </a:endParaRPr>
          </a:p>
          <a:p>
            <a:pPr marL="0" lvl="0" indent="0" algn="l" rtl="0">
              <a:spcBef>
                <a:spcPts val="400"/>
              </a:spcBef>
              <a:spcAft>
                <a:spcPts val="0"/>
              </a:spcAft>
              <a:buNone/>
            </a:pPr>
            <a:endParaRPr sz="5100" dirty="0"/>
          </a:p>
        </p:txBody>
      </p:sp>
      <p:sp>
        <p:nvSpPr>
          <p:cNvPr id="87" name="Google Shape;87;p13"/>
          <p:cNvSpPr txBox="1">
            <a:spLocks noGrp="1"/>
          </p:cNvSpPr>
          <p:nvPr>
            <p:ph type="subTitle" idx="1"/>
          </p:nvPr>
        </p:nvSpPr>
        <p:spPr>
          <a:xfrm>
            <a:off x="311700" y="2571750"/>
            <a:ext cx="8520600" cy="2166717"/>
          </a:xfrm>
          <a:prstGeom prst="rect">
            <a:avLst/>
          </a:prstGeom>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E-Commerce Website</a:t>
            </a:r>
            <a:endParaRPr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Nikhil Agrawal</a:t>
            </a:r>
          </a:p>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Ranjeet Singh</a:t>
            </a:r>
          </a:p>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Mayank Agrawal</a:t>
            </a:r>
            <a:endParaRPr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Gla University Mathura</a:t>
            </a:r>
            <a:endParaRPr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dirty="0">
                <a:solidFill>
                  <a:schemeClr val="dk1"/>
                </a:solidFill>
                <a:latin typeface="Roboto"/>
                <a:ea typeface="Roboto"/>
                <a:cs typeface="Roboto"/>
                <a:sym typeface="Roboto"/>
              </a:rPr>
              <a:t>Computer Science and Engineering</a:t>
            </a:r>
            <a:endParaRPr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IN" dirty="0">
                <a:solidFill>
                  <a:schemeClr val="dk1"/>
                </a:solidFill>
                <a:latin typeface="Roboto"/>
                <a:ea typeface="Roboto"/>
                <a:cs typeface="Roboto"/>
                <a:sym typeface="Roboto"/>
              </a:rPr>
              <a:t>29 Nov 2023</a:t>
            </a:r>
            <a:endParaRPr dirty="0">
              <a:solidFill>
                <a:schemeClr val="dk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2"/>
          <p:cNvSpPr txBox="1">
            <a:spLocks noGrp="1"/>
          </p:cNvSpPr>
          <p:nvPr>
            <p:ph type="title"/>
          </p:nvPr>
        </p:nvSpPr>
        <p:spPr>
          <a:xfrm>
            <a:off x="729450" y="11027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Results</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1" name="Google Shape;141;p22"/>
          <p:cNvSpPr txBox="1">
            <a:spLocks noGrp="1"/>
          </p:cNvSpPr>
          <p:nvPr>
            <p:ph type="body" idx="1"/>
          </p:nvPr>
        </p:nvSpPr>
        <p:spPr>
          <a:xfrm>
            <a:off x="729450" y="2078874"/>
            <a:ext cx="7688700" cy="2823325"/>
          </a:xfrm>
          <a:prstGeom prst="rect">
            <a:avLst/>
          </a:prstGeom>
        </p:spPr>
        <p:txBody>
          <a:bodyPr spcFirstLastPara="1" wrap="square" lIns="91425" tIns="91425" rIns="91425" bIns="91425" anchor="t" anchorCtr="0">
            <a:normAutofit/>
          </a:bodyPr>
          <a:lstStyle/>
          <a:p>
            <a:pPr marL="342900" lvl="0" indent="-342900" fontAlgn="base">
              <a:lnSpc>
                <a:spcPct val="107000"/>
              </a:lnSpc>
              <a:spcAft>
                <a:spcPts val="875"/>
              </a:spcAft>
              <a:buClr>
                <a:srgbClr val="000000"/>
              </a:buClr>
              <a:buSzPts val="1200"/>
              <a:buFont typeface="+mj-lt"/>
              <a:buAutoNum type="arabicPeriod"/>
            </a:pPr>
            <a:r>
              <a:rPr lang="en-IN" sz="1600" b="1"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A Fully Functional E-Commerce Website:</a:t>
            </a:r>
            <a:r>
              <a:rPr lang="en-IN" sz="1600"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 A live and operational e-commerce platform that allows customers to browse, search, and purchase products or services online. </a:t>
            </a:r>
          </a:p>
          <a:p>
            <a:pPr marL="342900" lvl="0" indent="-342900" fontAlgn="base">
              <a:lnSpc>
                <a:spcPct val="107000"/>
              </a:lnSpc>
              <a:spcAft>
                <a:spcPts val="990"/>
              </a:spcAft>
              <a:buClr>
                <a:srgbClr val="000000"/>
              </a:buClr>
              <a:buSzPts val="1200"/>
              <a:buFont typeface="+mj-lt"/>
              <a:buAutoNum type="arabicPeriod"/>
            </a:pPr>
            <a:r>
              <a:rPr lang="en-IN" sz="1600" b="1"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Responsive and User-Friendly Design:</a:t>
            </a:r>
            <a:r>
              <a:rPr lang="en-IN" sz="1600"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 A website with a responsive design that adapts to various devices, offering an excellent user experience on desktops, tablets, and mobile phones. </a:t>
            </a:r>
          </a:p>
          <a:p>
            <a:pPr marL="342900" lvl="0" indent="-342900" fontAlgn="base">
              <a:lnSpc>
                <a:spcPct val="107000"/>
              </a:lnSpc>
              <a:spcAft>
                <a:spcPts val="990"/>
              </a:spcAft>
              <a:buClr>
                <a:srgbClr val="000000"/>
              </a:buClr>
              <a:buSzPts val="1200"/>
              <a:buFont typeface="+mj-lt"/>
              <a:buAutoNum type="arabicPeriod"/>
            </a:pPr>
            <a:r>
              <a:rPr lang="en-IN" sz="1600" b="1"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User Account Management:</a:t>
            </a:r>
            <a:r>
              <a:rPr lang="en-IN" sz="1600" u="none" strike="noStrike" kern="100" dirty="0">
                <a:solidFill>
                  <a:srgbClr val="000000"/>
                </a:solidFill>
                <a:effectLst/>
                <a:uFill>
                  <a:solidFill>
                    <a:srgbClr val="000000"/>
                  </a:solidFill>
                </a:uFill>
                <a:latin typeface="Calibri" panose="020F0502020204030204" pitchFamily="34" charset="0"/>
                <a:ea typeface="Calibri" panose="020F0502020204030204" pitchFamily="34" charset="0"/>
                <a:cs typeface="Calibri" panose="020F0502020204030204" pitchFamily="34" charset="0"/>
              </a:rPr>
              <a:t> Functionality for user registration, login, and profile management and manage personal information. </a:t>
            </a:r>
          </a:p>
          <a:p>
            <a:pPr marL="457200" lvl="0" indent="-349250" algn="l" rtl="0">
              <a:spcBef>
                <a:spcPts val="0"/>
              </a:spcBef>
              <a:spcAft>
                <a:spcPts val="0"/>
              </a:spcAft>
              <a:buClr>
                <a:srgbClr val="000000"/>
              </a:buClr>
              <a:buSzPts val="1900"/>
              <a:buFont typeface="Roboto"/>
              <a:buChar char="●"/>
            </a:pPr>
            <a:endParaRPr sz="1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727650" y="1194825"/>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Challenges Faced</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7" name="Google Shape;147;p23"/>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77500" lnSpcReduction="20000"/>
          </a:bodyPr>
          <a:lstStyle/>
          <a:p>
            <a:pPr marL="457200" lvl="0" indent="-349250" algn="l" rtl="0">
              <a:spcBef>
                <a:spcPts val="0"/>
              </a:spcBef>
              <a:spcAft>
                <a:spcPts val="0"/>
              </a:spcAft>
              <a:buClr>
                <a:srgbClr val="000000"/>
              </a:buClr>
              <a:buSzPts val="1900"/>
              <a:buFont typeface="Roboto"/>
              <a:buChar char="●"/>
            </a:pPr>
            <a:r>
              <a:rPr lang="en" sz="2300" dirty="0">
                <a:solidFill>
                  <a:srgbClr val="000000"/>
                </a:solidFill>
                <a:latin typeface="Roboto"/>
                <a:ea typeface="Roboto"/>
                <a:cs typeface="Roboto"/>
                <a:sym typeface="Roboto"/>
              </a:rPr>
              <a:t>Building of this project we face such problem</a:t>
            </a:r>
            <a:r>
              <a:rPr lang="en-IN" sz="2300" b="1" dirty="0">
                <a:solidFill>
                  <a:srgbClr val="000000"/>
                </a:solidFill>
                <a:latin typeface="Söhne"/>
                <a:ea typeface="Roboto"/>
                <a:cs typeface="Roboto"/>
                <a:sym typeface="Roboto"/>
              </a:rPr>
              <a:t> </a:t>
            </a:r>
          </a:p>
          <a:p>
            <a:pPr marL="457200" lvl="0" indent="-349250" algn="l" rtl="0">
              <a:spcBef>
                <a:spcPts val="0"/>
              </a:spcBef>
              <a:spcAft>
                <a:spcPts val="0"/>
              </a:spcAft>
              <a:buClr>
                <a:srgbClr val="000000"/>
              </a:buClr>
              <a:buSzPts val="1900"/>
              <a:buFont typeface="Roboto"/>
              <a:buChar char="●"/>
            </a:pPr>
            <a:r>
              <a:rPr lang="en-US" sz="2300" b="0" i="0" dirty="0">
                <a:solidFill>
                  <a:srgbClr val="0F0F0F"/>
                </a:solidFill>
                <a:effectLst/>
                <a:latin typeface="Söhne"/>
              </a:rPr>
              <a:t>Balancing project work with academic Activities.</a:t>
            </a:r>
          </a:p>
          <a:p>
            <a:pPr marL="457200" lvl="0" indent="-349250" algn="l" rtl="0">
              <a:spcBef>
                <a:spcPts val="0"/>
              </a:spcBef>
              <a:spcAft>
                <a:spcPts val="0"/>
              </a:spcAft>
              <a:buClr>
                <a:srgbClr val="000000"/>
              </a:buClr>
              <a:buSzPts val="1900"/>
              <a:buFont typeface="Roboto"/>
              <a:buChar char="●"/>
            </a:pPr>
            <a:r>
              <a:rPr lang="en-IN" sz="2300" dirty="0">
                <a:solidFill>
                  <a:srgbClr val="000000"/>
                </a:solidFill>
                <a:latin typeface="Söhne"/>
                <a:ea typeface="Roboto"/>
                <a:cs typeface="Roboto"/>
                <a:sym typeface="Roboto"/>
              </a:rPr>
              <a:t>We faced many technical challenges.</a:t>
            </a:r>
          </a:p>
          <a:p>
            <a:pPr marL="457200" lvl="0" indent="-349250" algn="l" rtl="0">
              <a:spcBef>
                <a:spcPts val="0"/>
              </a:spcBef>
              <a:spcAft>
                <a:spcPts val="0"/>
              </a:spcAft>
              <a:buClr>
                <a:srgbClr val="000000"/>
              </a:buClr>
              <a:buSzPts val="1900"/>
              <a:buFont typeface="Roboto"/>
              <a:buChar char="●"/>
            </a:pPr>
            <a:r>
              <a:rPr lang="en-US" sz="2300" b="0" i="0" dirty="0">
                <a:solidFill>
                  <a:srgbClr val="0F0F0F"/>
                </a:solidFill>
                <a:effectLst/>
                <a:latin typeface="Söhne"/>
              </a:rPr>
              <a:t>To overcome these challenges, we can benefit from effective planning, regular communication, Faculty guidance and mentorship can also play a crucial role in helping students navigate challenges and achieve success in their projects</a:t>
            </a:r>
            <a:r>
              <a:rPr lang="en-US" sz="2900" b="0" i="0" dirty="0">
                <a:solidFill>
                  <a:srgbClr val="0F0F0F"/>
                </a:solidFill>
                <a:effectLst/>
                <a:latin typeface="Söhne"/>
              </a:rPr>
              <a:t>.</a:t>
            </a:r>
            <a:endParaRPr sz="2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9" name="Title 8">
            <a:extLst>
              <a:ext uri="{FF2B5EF4-FFF2-40B4-BE49-F238E27FC236}">
                <a16:creationId xmlns:a16="http://schemas.microsoft.com/office/drawing/2014/main" id="{25667B72-56CB-6F32-B997-E98BDF8518C6}"/>
              </a:ext>
            </a:extLst>
          </p:cNvPr>
          <p:cNvSpPr>
            <a:spLocks noGrp="1"/>
          </p:cNvSpPr>
          <p:nvPr>
            <p:ph type="title"/>
          </p:nvPr>
        </p:nvSpPr>
        <p:spPr>
          <a:xfrm>
            <a:off x="818350" y="1496450"/>
            <a:ext cx="7688700" cy="535200"/>
          </a:xfrm>
        </p:spPr>
        <p:txBody>
          <a:bodyPr>
            <a:normAutofit fontScale="90000"/>
          </a:bodyPr>
          <a:lstStyle/>
          <a:p>
            <a:r>
              <a:rPr lang="en-IN" sz="2400" dirty="0"/>
              <a:t>Future Work</a:t>
            </a:r>
          </a:p>
        </p:txBody>
      </p:sp>
      <p:sp>
        <p:nvSpPr>
          <p:cNvPr id="10" name="Text Placeholder 9">
            <a:extLst>
              <a:ext uri="{FF2B5EF4-FFF2-40B4-BE49-F238E27FC236}">
                <a16:creationId xmlns:a16="http://schemas.microsoft.com/office/drawing/2014/main" id="{2462DF55-D930-D280-18B5-F28E4E578F3D}"/>
              </a:ext>
            </a:extLst>
          </p:cNvPr>
          <p:cNvSpPr>
            <a:spLocks noGrp="1"/>
          </p:cNvSpPr>
          <p:nvPr>
            <p:ph type="body" idx="1"/>
          </p:nvPr>
        </p:nvSpPr>
        <p:spPr>
          <a:xfrm>
            <a:off x="727650" y="2142375"/>
            <a:ext cx="7688700" cy="2261100"/>
          </a:xfrm>
        </p:spPr>
        <p:txBody>
          <a:bodyPr>
            <a:normAutofit/>
          </a:bodyPr>
          <a:lstStyle/>
          <a:p>
            <a:pPr>
              <a:buFont typeface="Arial" panose="020B0604020202020204" pitchFamily="34" charset="0"/>
              <a:buChar char="•"/>
            </a:pPr>
            <a:r>
              <a:rPr lang="en-US" sz="1600" b="0" i="0" dirty="0">
                <a:solidFill>
                  <a:srgbClr val="0F0F0F"/>
                </a:solidFill>
                <a:effectLst/>
                <a:latin typeface="Söhne"/>
              </a:rPr>
              <a:t>Future work for a MERN stack ecommerce website should align with emerging industry trends, user expectations, and the evolving landscape of technology. Regular updates and improvements based on user feedback and market analysis can contribute to the long-term success of the ecommerce platform.</a:t>
            </a:r>
            <a:endParaRPr lang="en-IN"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a:spLocks noGrp="1"/>
          </p:cNvSpPr>
          <p:nvPr>
            <p:ph type="title"/>
          </p:nvPr>
        </p:nvSpPr>
        <p:spPr>
          <a:xfrm>
            <a:off x="727650" y="1105925"/>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285">
                <a:solidFill>
                  <a:srgbClr val="000000"/>
                </a:solidFill>
                <a:latin typeface="Roboto"/>
                <a:ea typeface="Roboto"/>
                <a:cs typeface="Roboto"/>
                <a:sym typeface="Roboto"/>
              </a:rPr>
              <a:t>Conclusion</a:t>
            </a:r>
            <a:endParaRPr sz="22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3140"/>
          </a:p>
        </p:txBody>
      </p:sp>
      <p:sp>
        <p:nvSpPr>
          <p:cNvPr id="159" name="Google Shape;159;p25"/>
          <p:cNvSpPr txBox="1">
            <a:spLocks noGrp="1"/>
          </p:cNvSpPr>
          <p:nvPr>
            <p:ph type="body" idx="1"/>
          </p:nvPr>
        </p:nvSpPr>
        <p:spPr>
          <a:xfrm>
            <a:off x="727650" y="2046263"/>
            <a:ext cx="7688700" cy="2912226"/>
          </a:xfrm>
          <a:prstGeom prst="rect">
            <a:avLst/>
          </a:prstGeom>
        </p:spPr>
        <p:txBody>
          <a:bodyPr spcFirstLastPara="1" wrap="square" lIns="91425" tIns="91425" rIns="91425" bIns="91425" anchor="t" anchorCtr="0">
            <a:normAutofit/>
          </a:bodyPr>
          <a:lstStyle/>
          <a:p>
            <a:pPr indent="-355600">
              <a:buClr>
                <a:srgbClr val="000000"/>
              </a:buClr>
              <a:buSzPts val="2000"/>
              <a:buFont typeface="Roboto"/>
              <a:buChar char="●"/>
            </a:pPr>
            <a:r>
              <a:rPr lang="en-IN" sz="1600" kern="100" dirty="0">
                <a:solidFill>
                  <a:srgbClr val="000000"/>
                </a:solidFill>
                <a:effectLst/>
                <a:latin typeface="Calibri" panose="020F0502020204030204" pitchFamily="34" charset="0"/>
                <a:ea typeface="Calibri" panose="020F0502020204030204" pitchFamily="34" charset="0"/>
              </a:rPr>
              <a:t>In conclusion, the development of an e-commerce website is a multifaceted project with a clear set of objectives and expected outcomes. The website's primary purpose is to provide a functional and secure platform for online shopping, offering a wide range of products or services to customers. It should be responsive, user-friendly, and optimized for performance, while also incorporating essential features such as payment processing, user account management, and dynamic content updates. </a:t>
            </a:r>
          </a:p>
          <a:p>
            <a:pPr marL="457200" lvl="0" indent="-355600" algn="l" rtl="0">
              <a:spcBef>
                <a:spcPts val="0"/>
              </a:spcBef>
              <a:spcAft>
                <a:spcPts val="0"/>
              </a:spcAft>
              <a:buClr>
                <a:srgbClr val="000000"/>
              </a:buClr>
              <a:buSzPts val="2000"/>
              <a:buFont typeface="Roboto"/>
              <a:buChar char="●"/>
            </a:pPr>
            <a:endParaRPr sz="2000" dirty="0">
              <a:solidFill>
                <a:srgbClr val="000000"/>
              </a:solidFill>
              <a:latin typeface="Roboto"/>
              <a:ea typeface="Roboto"/>
              <a:cs typeface="Roboto"/>
              <a:sym typeface="Roboto"/>
            </a:endParaRPr>
          </a:p>
          <a:p>
            <a:pPr marL="0" lvl="0" indent="0" algn="l" rtl="0">
              <a:spcBef>
                <a:spcPts val="1500"/>
              </a:spcBef>
              <a:spcAft>
                <a:spcPts val="1200"/>
              </a:spcAft>
              <a:buNone/>
            </a:pPr>
            <a:endParaRPr sz="21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Acknowledgments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65" name="Google Shape;165;p26"/>
          <p:cNvSpPr txBox="1">
            <a:spLocks noGrp="1"/>
          </p:cNvSpPr>
          <p:nvPr>
            <p:ph type="body" idx="1"/>
          </p:nvPr>
        </p:nvSpPr>
        <p:spPr>
          <a:xfrm>
            <a:off x="729450" y="2202699"/>
            <a:ext cx="7688700" cy="2836025"/>
          </a:xfrm>
          <a:prstGeom prst="rect">
            <a:avLst/>
          </a:prstGeom>
        </p:spPr>
        <p:txBody>
          <a:bodyPr spcFirstLastPara="1" wrap="square" lIns="91425" tIns="91425" rIns="91425" bIns="91425" anchor="t" anchorCtr="0">
            <a:normAutofit fontScale="62500" lnSpcReduction="20000"/>
          </a:bodyPr>
          <a:lstStyle/>
          <a:p>
            <a:pPr marL="342900" indent="-342900">
              <a:spcAft>
                <a:spcPts val="1200"/>
              </a:spcAft>
            </a:pPr>
            <a:r>
              <a:rPr lang="en-US" sz="2900" b="0" i="0" dirty="0">
                <a:solidFill>
                  <a:srgbClr val="0F0F0F"/>
                </a:solidFill>
                <a:effectLst/>
                <a:latin typeface="Söhne"/>
              </a:rPr>
              <a:t>I would like to express my sincere gratitude and appreciation to the following individuals who contributed to the successful completion of this project. Thank you for your guidance, mentorship, and valuable insights throughout the project. Each team member played a crucial role in achieving our goals.</a:t>
            </a:r>
          </a:p>
          <a:p>
            <a:pPr marL="342900" indent="-342900">
              <a:spcAft>
                <a:spcPts val="1200"/>
              </a:spcAft>
            </a:pPr>
            <a:r>
              <a:rPr lang="en-US" sz="2900" b="0" i="0" dirty="0">
                <a:solidFill>
                  <a:srgbClr val="0F0F0F"/>
                </a:solidFill>
                <a:effectLst/>
                <a:latin typeface="Söhne"/>
              </a:rPr>
              <a:t>This project would not have been possible without the collective efforts and support of these individuals and entities. Thank you for being part of this journey</a:t>
            </a:r>
            <a:r>
              <a:rPr lang="en-US" sz="3600" b="0" i="0" dirty="0">
                <a:solidFill>
                  <a:srgbClr val="0F0F0F"/>
                </a:solidFill>
                <a:effectLst/>
                <a:latin typeface="Söhne"/>
              </a:rPr>
              <a:t>.</a:t>
            </a:r>
          </a:p>
          <a:p>
            <a:pPr marL="342900" indent="-342900">
              <a:spcAft>
                <a:spcPts val="1200"/>
              </a:spcAft>
            </a:pPr>
            <a:endParaRPr sz="19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a:solidFill>
                  <a:srgbClr val="000000"/>
                </a:solidFill>
                <a:latin typeface="Roboto"/>
                <a:ea typeface="Roboto"/>
                <a:cs typeface="Roboto"/>
                <a:sym typeface="Roboto"/>
              </a:rPr>
              <a:t>Q&amp;A</a:t>
            </a:r>
            <a:endParaRPr sz="21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a:p>
        </p:txBody>
      </p:sp>
      <p:sp>
        <p:nvSpPr>
          <p:cNvPr id="171" name="Google Shape;171;p2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a:solidFill>
                  <a:srgbClr val="0F0F0F"/>
                </a:solidFill>
                <a:latin typeface="Roboto"/>
                <a:ea typeface="Roboto"/>
                <a:cs typeface="Roboto"/>
                <a:sym typeface="Roboto"/>
              </a:rPr>
              <a:t>Open the floor for questions from the audience</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7650" y="1232925"/>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Clr>
                <a:schemeClr val="dk1"/>
              </a:buClr>
              <a:buSzPts val="990"/>
              <a:buFont typeface="Arial"/>
              <a:buNone/>
            </a:pPr>
            <a:r>
              <a:rPr lang="en" sz="2285" b="1" dirty="0">
                <a:latin typeface="Roboto"/>
                <a:ea typeface="Roboto"/>
                <a:cs typeface="Roboto"/>
                <a:sym typeface="Roboto"/>
              </a:rPr>
              <a:t>Introduction</a:t>
            </a:r>
            <a:endParaRPr sz="2285" b="1" dirty="0">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93" name="Google Shape;93;p14"/>
          <p:cNvSpPr txBox="1">
            <a:spLocks noGrp="1"/>
          </p:cNvSpPr>
          <p:nvPr>
            <p:ph type="body" idx="1"/>
          </p:nvPr>
        </p:nvSpPr>
        <p:spPr>
          <a:xfrm>
            <a:off x="729450" y="2078874"/>
            <a:ext cx="7688700" cy="2709025"/>
          </a:xfrm>
          <a:prstGeom prst="rect">
            <a:avLst/>
          </a:prstGeom>
        </p:spPr>
        <p:txBody>
          <a:bodyPr spcFirstLastPara="1" wrap="square" lIns="91425" tIns="91425" rIns="91425" bIns="91425" anchor="t" anchorCtr="0">
            <a:normAutofit/>
          </a:bodyPr>
          <a:lstStyle/>
          <a:p>
            <a:pPr marL="457200" lvl="0" indent="-355600" algn="l" rtl="0">
              <a:spcBef>
                <a:spcPts val="0"/>
              </a:spcBef>
              <a:spcAft>
                <a:spcPts val="0"/>
              </a:spcAft>
              <a:buClr>
                <a:schemeClr val="dk1"/>
              </a:buClr>
              <a:buSzPts val="2000"/>
              <a:buFont typeface="Roboto"/>
              <a:buChar char="●"/>
            </a:pPr>
            <a:r>
              <a:rPr lang="en-US" sz="1600" b="0" i="0" dirty="0">
                <a:solidFill>
                  <a:srgbClr val="0F0F0F"/>
                </a:solidFill>
                <a:effectLst/>
                <a:latin typeface="Söhne"/>
              </a:rPr>
              <a:t>An ecommerce website project involves the development of an online platform that facilitates the buying and selling of goods or services over the internet.</a:t>
            </a:r>
          </a:p>
          <a:p>
            <a:pPr marL="457200" lvl="0" indent="-355600" algn="l" rtl="0">
              <a:spcBef>
                <a:spcPts val="0"/>
              </a:spcBef>
              <a:spcAft>
                <a:spcPts val="0"/>
              </a:spcAft>
              <a:buClr>
                <a:schemeClr val="dk1"/>
              </a:buClr>
              <a:buSzPts val="2000"/>
              <a:buFont typeface="Roboto"/>
              <a:buChar char="●"/>
            </a:pPr>
            <a:r>
              <a:rPr lang="en-US" sz="1600" b="0" i="0" dirty="0">
                <a:solidFill>
                  <a:srgbClr val="0F0F0F"/>
                </a:solidFill>
                <a:effectLst/>
                <a:latin typeface="Söhne"/>
              </a:rPr>
              <a:t>The expected outcomes of an ecommerce website project are typically aligned with the project's goals and objectives. </a:t>
            </a:r>
            <a:endParaRPr lang="en-IN" sz="1600" b="1" dirty="0">
              <a:solidFill>
                <a:srgbClr val="0F0F0F"/>
              </a:solidFill>
              <a:latin typeface="Söhne"/>
            </a:endParaRPr>
          </a:p>
          <a:p>
            <a:pPr marL="457200" lvl="0" indent="-355600" algn="l" rtl="0">
              <a:spcBef>
                <a:spcPts val="0"/>
              </a:spcBef>
              <a:spcAft>
                <a:spcPts val="0"/>
              </a:spcAft>
              <a:buClr>
                <a:schemeClr val="dk1"/>
              </a:buClr>
              <a:buSzPts val="2000"/>
              <a:buFont typeface="Roboto"/>
              <a:buChar char="●"/>
            </a:pPr>
            <a:r>
              <a:rPr lang="en-IN" sz="1600" i="0" dirty="0">
                <a:effectLst/>
                <a:latin typeface="Söhne"/>
              </a:rPr>
              <a:t>Efficient Shopping Process</a:t>
            </a:r>
            <a:endParaRPr lang="en-IN" sz="1600" i="0" dirty="0">
              <a:solidFill>
                <a:srgbClr val="0F0F0F"/>
              </a:solidFill>
              <a:effectLst/>
              <a:latin typeface="Söhne"/>
            </a:endParaRPr>
          </a:p>
          <a:p>
            <a:pPr marL="457200" lvl="0" indent="-355600" algn="l" rtl="0">
              <a:spcBef>
                <a:spcPts val="0"/>
              </a:spcBef>
              <a:spcAft>
                <a:spcPts val="0"/>
              </a:spcAft>
              <a:buClr>
                <a:schemeClr val="dk1"/>
              </a:buClr>
              <a:buSzPts val="2000"/>
              <a:buFont typeface="Roboto"/>
              <a:buChar char="●"/>
            </a:pPr>
            <a:r>
              <a:rPr lang="en-IN" sz="1600" i="0" dirty="0">
                <a:effectLst/>
                <a:latin typeface="Söhne"/>
              </a:rPr>
              <a:t>Responsive Design</a:t>
            </a:r>
          </a:p>
          <a:p>
            <a:pPr marL="457200" lvl="0" indent="-355600" algn="l" rtl="0">
              <a:spcBef>
                <a:spcPts val="0"/>
              </a:spcBef>
              <a:spcAft>
                <a:spcPts val="0"/>
              </a:spcAft>
              <a:buClr>
                <a:schemeClr val="dk1"/>
              </a:buClr>
              <a:buSzPts val="2000"/>
              <a:buFont typeface="Roboto"/>
              <a:buChar char="●"/>
            </a:pPr>
            <a:r>
              <a:rPr lang="en-IN" sz="1600" dirty="0">
                <a:effectLst/>
                <a:latin typeface="Söhne"/>
              </a:rPr>
              <a:t>Scalability</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a:solidFill>
                  <a:srgbClr val="000000"/>
                </a:solidFill>
                <a:latin typeface="Roboto"/>
                <a:ea typeface="Roboto"/>
                <a:cs typeface="Roboto"/>
                <a:sym typeface="Roboto"/>
              </a:rPr>
              <a:t>Objectives</a:t>
            </a:r>
            <a:endParaRPr sz="21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a:p>
        </p:txBody>
      </p:sp>
      <p:sp>
        <p:nvSpPr>
          <p:cNvPr id="99" name="Google Shape;99;p15"/>
          <p:cNvSpPr txBox="1">
            <a:spLocks noGrp="1"/>
          </p:cNvSpPr>
          <p:nvPr>
            <p:ph type="body" idx="1"/>
          </p:nvPr>
        </p:nvSpPr>
        <p:spPr>
          <a:xfrm>
            <a:off x="727650" y="1955050"/>
            <a:ext cx="7688700" cy="2261100"/>
          </a:xfrm>
          <a:prstGeom prst="rect">
            <a:avLst/>
          </a:prstGeom>
        </p:spPr>
        <p:txBody>
          <a:bodyPr spcFirstLastPara="1" wrap="square" lIns="91425" tIns="91425" rIns="91425" bIns="91425" anchor="t" anchorCtr="0">
            <a:normAutofit/>
          </a:bodyPr>
          <a:lstStyle/>
          <a:p>
            <a:pPr marL="107950" lvl="0" indent="0" algn="l" rtl="0">
              <a:spcBef>
                <a:spcPts val="0"/>
              </a:spcBef>
              <a:spcAft>
                <a:spcPts val="0"/>
              </a:spcAft>
              <a:buClr>
                <a:srgbClr val="000000"/>
              </a:buClr>
              <a:buSzPts val="1900"/>
              <a:buNone/>
            </a:pPr>
            <a:endParaRPr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IN" sz="1600" dirty="0">
                <a:solidFill>
                  <a:srgbClr val="000000"/>
                </a:solidFill>
                <a:effectLst/>
                <a:latin typeface="Calibri" panose="020F0502020204030204" pitchFamily="34" charset="0"/>
                <a:ea typeface="Calibri" panose="020F0502020204030204" pitchFamily="34" charset="0"/>
              </a:rPr>
              <a:t>Develop an e-commerce platform that is user-friendly, easy to navigate, and functional to provide a positive user experience</a:t>
            </a:r>
            <a:endParaRPr sz="16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a:solidFill>
                  <a:srgbClr val="000000"/>
                </a:solidFill>
                <a:latin typeface="Roboto"/>
                <a:ea typeface="Roboto"/>
                <a:cs typeface="Roboto"/>
                <a:sym typeface="Roboto"/>
              </a:rPr>
              <a:t>Problem Statement</a:t>
            </a:r>
            <a:endParaRPr sz="20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a:p>
        </p:txBody>
      </p:sp>
      <p:sp>
        <p:nvSpPr>
          <p:cNvPr id="105" name="Google Shape;105;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indent="-342900">
              <a:buClr>
                <a:srgbClr val="000000"/>
              </a:buClr>
              <a:buSzPts val="1800"/>
              <a:buFont typeface="Roboto"/>
              <a:buChar char="●"/>
            </a:pPr>
            <a:r>
              <a:rPr lang="en-US" sz="1600" b="0" i="0" dirty="0">
                <a:solidFill>
                  <a:srgbClr val="0F0F0F"/>
                </a:solidFill>
                <a:effectLst/>
                <a:latin typeface="Söhne"/>
              </a:rPr>
              <a:t>Some of the common problems they might face include</a:t>
            </a:r>
          </a:p>
          <a:p>
            <a:pPr indent="-342900">
              <a:buClr>
                <a:srgbClr val="000000"/>
              </a:buClr>
              <a:buSzPts val="1800"/>
              <a:buFont typeface="Roboto"/>
              <a:buChar char="●"/>
            </a:pPr>
            <a:r>
              <a:rPr lang="en" sz="1600" dirty="0">
                <a:solidFill>
                  <a:srgbClr val="000000"/>
                </a:solidFill>
                <a:latin typeface="Roboto"/>
                <a:ea typeface="Roboto"/>
                <a:cs typeface="Roboto"/>
                <a:sym typeface="Roboto"/>
              </a:rPr>
              <a:t>Buildi</a:t>
            </a:r>
            <a:r>
              <a:rPr lang="en-US" sz="1600" b="0" i="0" dirty="0">
                <a:solidFill>
                  <a:srgbClr val="0F0F0F"/>
                </a:solidFill>
                <a:effectLst/>
                <a:latin typeface="Söhne"/>
              </a:rPr>
              <a:t>ng project work with academic Activities.</a:t>
            </a:r>
          </a:p>
          <a:p>
            <a:pPr indent="-342900">
              <a:buClr>
                <a:srgbClr val="000000"/>
              </a:buClr>
              <a:buSzPts val="1800"/>
              <a:buFont typeface="Roboto"/>
              <a:buChar char="●"/>
            </a:pPr>
            <a:r>
              <a:rPr lang="en-US" sz="1600" dirty="0">
                <a:solidFill>
                  <a:srgbClr val="0F0F0F"/>
                </a:solidFill>
                <a:latin typeface="Söhne"/>
              </a:rPr>
              <a:t>Limited Time.</a:t>
            </a:r>
          </a:p>
          <a:p>
            <a:pPr indent="-342900">
              <a:buClr>
                <a:srgbClr val="000000"/>
              </a:buClr>
              <a:buSzPts val="1800"/>
              <a:buFont typeface="Roboto"/>
              <a:buChar char="●"/>
            </a:pPr>
            <a:r>
              <a:rPr lang="en-US" sz="1600" dirty="0">
                <a:solidFill>
                  <a:srgbClr val="0F0F0F"/>
                </a:solidFill>
                <a:latin typeface="Söhne"/>
              </a:rPr>
              <a:t>Testing Challenges.</a:t>
            </a:r>
          </a:p>
          <a:p>
            <a:pPr indent="-342900">
              <a:buClr>
                <a:srgbClr val="000000"/>
              </a:buClr>
              <a:buSzPts val="1800"/>
              <a:buFont typeface="Roboto"/>
              <a:buChar char="●"/>
            </a:pPr>
            <a:r>
              <a:rPr lang="en-US" sz="1600" dirty="0">
                <a:solidFill>
                  <a:srgbClr val="0F0F0F"/>
                </a:solidFill>
                <a:latin typeface="Söhne"/>
              </a:rPr>
              <a:t>Documentation</a:t>
            </a:r>
            <a:endParaRPr lang="en-US" sz="1600" b="0" i="0" dirty="0">
              <a:solidFill>
                <a:srgbClr val="0F0F0F"/>
              </a:solidFill>
              <a:effectLst/>
              <a:latin typeface="Söhne"/>
            </a:endParaRPr>
          </a:p>
          <a:p>
            <a:pPr indent="-342900">
              <a:buClr>
                <a:srgbClr val="000000"/>
              </a:buClr>
              <a:buSzPts val="1800"/>
              <a:buFont typeface="Roboto"/>
              <a:buChar char="●"/>
            </a:pPr>
            <a:endParaRPr lang="en-US" sz="1800" b="0" i="0" dirty="0">
              <a:solidFill>
                <a:srgbClr val="0F0F0F"/>
              </a:solidFill>
              <a:effectLst/>
              <a:latin typeface="Söhne"/>
            </a:endParaRPr>
          </a:p>
          <a:p>
            <a:pPr marL="457200" lvl="0" indent="-342900" algn="l" rtl="0">
              <a:spcBef>
                <a:spcPts val="0"/>
              </a:spcBef>
              <a:spcAft>
                <a:spcPts val="0"/>
              </a:spcAft>
              <a:buClr>
                <a:srgbClr val="000000"/>
              </a:buClr>
              <a:buSzPts val="1800"/>
              <a:buFont typeface="Roboto"/>
              <a:buChar char="●"/>
            </a:pPr>
            <a:endParaRPr sz="1800" dirty="0">
              <a:solidFill>
                <a:srgbClr val="000000"/>
              </a:solidFill>
              <a:latin typeface="Roboto"/>
              <a:ea typeface="Roboto"/>
              <a:cs typeface="Roboto"/>
              <a:sym typeface="Roboto"/>
            </a:endParaRPr>
          </a:p>
          <a:p>
            <a:pPr marL="114300" lvl="0" indent="0" algn="l" rtl="0">
              <a:spcBef>
                <a:spcPts val="0"/>
              </a:spcBef>
              <a:spcAft>
                <a:spcPts val="0"/>
              </a:spcAft>
              <a:buClr>
                <a:srgbClr val="000000"/>
              </a:buClr>
              <a:buSzPts val="1800"/>
              <a:buNone/>
            </a:pPr>
            <a:endParaRPr sz="1800" dirty="0">
              <a:solidFill>
                <a:srgbClr val="000000"/>
              </a:solidFill>
              <a:latin typeface="Roboto"/>
              <a:ea typeface="Roboto"/>
              <a:cs typeface="Roboto"/>
              <a:sym typeface="Roboto"/>
            </a:endParaRPr>
          </a:p>
          <a:p>
            <a:pPr marL="0" lvl="0" indent="0" algn="l" rtl="0">
              <a:spcBef>
                <a:spcPts val="1500"/>
              </a:spcBef>
              <a:spcAft>
                <a:spcPts val="1200"/>
              </a:spcAft>
              <a:buNone/>
            </a:pPr>
            <a:endParaRPr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1985">
                <a:solidFill>
                  <a:srgbClr val="000000"/>
                </a:solidFill>
                <a:latin typeface="Roboto"/>
                <a:ea typeface="Roboto"/>
                <a:cs typeface="Roboto"/>
                <a:sym typeface="Roboto"/>
              </a:rPr>
              <a:t>Literature Review</a:t>
            </a:r>
            <a:endParaRPr sz="19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2840"/>
          </a:p>
        </p:txBody>
      </p:sp>
      <p:sp>
        <p:nvSpPr>
          <p:cNvPr id="111" name="Google Shape;111;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Clr>
                <a:srgbClr val="000000"/>
              </a:buClr>
              <a:buSzPts val="1700"/>
              <a:buFont typeface="Roboto"/>
              <a:buChar char="●"/>
            </a:pPr>
            <a:r>
              <a:rPr lang="en-US" sz="1600" b="0" i="0" dirty="0">
                <a:solidFill>
                  <a:srgbClr val="0F0F0F"/>
                </a:solidFill>
                <a:effectLst/>
                <a:latin typeface="Söhne"/>
              </a:rPr>
              <a:t>Explore literature discussing the social and cultural impacts of ecommerce, considering factors like digital divide, cultural influences on online shopping, and social commerce trends.</a:t>
            </a:r>
            <a:endParaRPr sz="1600" dirty="0">
              <a:solidFill>
                <a:srgbClr val="000000"/>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r>
              <a:rPr lang="en" sz="1600" dirty="0">
                <a:solidFill>
                  <a:srgbClr val="000000"/>
                </a:solidFill>
                <a:latin typeface="Roboto"/>
                <a:ea typeface="Roboto"/>
                <a:cs typeface="Roboto"/>
                <a:sym typeface="Roboto"/>
              </a:rPr>
              <a:t>Highlight the gap your project is filling</a:t>
            </a:r>
          </a:p>
          <a:p>
            <a:pPr marL="457200" lvl="0" indent="-336550" algn="l" rtl="0">
              <a:spcBef>
                <a:spcPts val="0"/>
              </a:spcBef>
              <a:spcAft>
                <a:spcPts val="0"/>
              </a:spcAft>
              <a:buClr>
                <a:srgbClr val="000000"/>
              </a:buClr>
              <a:buSzPts val="1700"/>
              <a:buFont typeface="Roboto"/>
              <a:buChar char="●"/>
            </a:pPr>
            <a:endParaRPr sz="1700" dirty="0">
              <a:solidFill>
                <a:srgbClr val="000000"/>
              </a:solidFill>
              <a:latin typeface="Roboto"/>
              <a:ea typeface="Roboto"/>
              <a:cs typeface="Roboto"/>
              <a:sym typeface="Roboto"/>
            </a:endParaRPr>
          </a:p>
          <a:p>
            <a:pPr marL="0" lvl="0" indent="0" algn="l" rtl="0">
              <a:spcBef>
                <a:spcPts val="1500"/>
              </a:spcBef>
              <a:spcAft>
                <a:spcPts val="1200"/>
              </a:spcAft>
              <a:buNone/>
            </a:pPr>
            <a:endParaRPr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526250" y="1118625"/>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Methodology</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17" name="Google Shape;117;p18"/>
          <p:cNvSpPr txBox="1">
            <a:spLocks noGrp="1"/>
          </p:cNvSpPr>
          <p:nvPr>
            <p:ph type="body" idx="1"/>
          </p:nvPr>
        </p:nvSpPr>
        <p:spPr>
          <a:xfrm>
            <a:off x="526250" y="1997175"/>
            <a:ext cx="7688700" cy="2489099"/>
          </a:xfrm>
          <a:prstGeom prst="rect">
            <a:avLst/>
          </a:prstGeom>
        </p:spPr>
        <p:txBody>
          <a:bodyPr spcFirstLastPara="1" wrap="square" lIns="91425" tIns="91425" rIns="91425" bIns="91425" anchor="t" anchorCtr="0">
            <a:normAutofit fontScale="25000" lnSpcReduction="20000"/>
          </a:bodyPr>
          <a:lstStyle/>
          <a:p>
            <a:pPr indent="-349250">
              <a:buClr>
                <a:srgbClr val="000000"/>
              </a:buClr>
              <a:buSzPts val="1900"/>
              <a:buFont typeface="Roboto"/>
              <a:buChar char="●"/>
            </a:pPr>
            <a:r>
              <a:rPr lang="en-IN" sz="6400" kern="100" dirty="0">
                <a:solidFill>
                  <a:srgbClr val="000000"/>
                </a:solidFill>
                <a:effectLst/>
                <a:latin typeface="Calibri" panose="020F0502020204030204" pitchFamily="34" charset="0"/>
                <a:ea typeface="Calibri" panose="020F0502020204030204" pitchFamily="34" charset="0"/>
              </a:rPr>
              <a:t>This website leverages a combination of technologies, including HTML, CSS, JavaScript, and the MERN stack (MongoDB, Express.js, React, Node.js), to develop a robust and feature-rich ecommerce platform. These technologies work together to provide a seamless user experience, dynamic content delivery, and security. By using the MERN stack, we can efficiently handle data management, user interactivity, and server-side processes, enhancing the website's functionality and performance. </a:t>
            </a:r>
          </a:p>
          <a:p>
            <a:pPr marL="457200" lvl="0" indent="-349250" algn="l" rtl="0">
              <a:spcBef>
                <a:spcPts val="0"/>
              </a:spcBef>
              <a:spcAft>
                <a:spcPts val="0"/>
              </a:spcAft>
              <a:buClr>
                <a:srgbClr val="000000"/>
              </a:buClr>
              <a:buSzPts val="1900"/>
              <a:buFont typeface="Roboto"/>
              <a:buChar char="●"/>
            </a:pPr>
            <a:endParaRPr sz="55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7650" y="10011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385" dirty="0">
                <a:solidFill>
                  <a:srgbClr val="000000"/>
                </a:solidFill>
                <a:latin typeface="Roboto"/>
                <a:ea typeface="Roboto"/>
                <a:cs typeface="Roboto"/>
                <a:sym typeface="Roboto"/>
              </a:rPr>
              <a:t>System Architecture</a:t>
            </a:r>
            <a:endParaRPr sz="23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240" dirty="0"/>
          </a:p>
        </p:txBody>
      </p:sp>
      <p:sp>
        <p:nvSpPr>
          <p:cNvPr id="123" name="Google Shape;123;p19"/>
          <p:cNvSpPr txBox="1">
            <a:spLocks noGrp="1"/>
          </p:cNvSpPr>
          <p:nvPr>
            <p:ph type="body" idx="1"/>
          </p:nvPr>
        </p:nvSpPr>
        <p:spPr>
          <a:xfrm>
            <a:off x="727650" y="1926474"/>
            <a:ext cx="7688700" cy="3051925"/>
          </a:xfrm>
          <a:prstGeom prst="rect">
            <a:avLst/>
          </a:prstGeom>
        </p:spPr>
        <p:txBody>
          <a:bodyPr spcFirstLastPara="1" wrap="square" lIns="91425" tIns="91425" rIns="91425" bIns="91425" anchor="t" anchorCtr="0">
            <a:normAutofit fontScale="47500" lnSpcReduction="20000"/>
          </a:bodyPr>
          <a:lstStyle/>
          <a:p>
            <a:r>
              <a:rPr lang="en-US" sz="3400" b="1" i="0" dirty="0">
                <a:solidFill>
                  <a:srgbClr val="0F0F0F"/>
                </a:solidFill>
                <a:effectLst/>
                <a:latin typeface="Söhne"/>
              </a:rPr>
              <a:t>Client-Side (Frontend):</a:t>
            </a:r>
            <a:endParaRPr lang="en-US" sz="3400" b="0" i="0" dirty="0">
              <a:solidFill>
                <a:srgbClr val="0F0F0F"/>
              </a:solidFill>
              <a:effectLst/>
              <a:latin typeface="Söhne"/>
            </a:endParaRPr>
          </a:p>
          <a:p>
            <a:pPr algn="l">
              <a:buFont typeface="Arial" panose="020B0604020202020204" pitchFamily="34" charset="0"/>
              <a:buChar char="•"/>
            </a:pPr>
            <a:r>
              <a:rPr lang="en-US" sz="3400" b="1" i="0" dirty="0">
                <a:solidFill>
                  <a:srgbClr val="0F0F0F"/>
                </a:solidFill>
                <a:effectLst/>
                <a:latin typeface="Söhne"/>
              </a:rPr>
              <a:t>User Interface (UI):</a:t>
            </a:r>
            <a:r>
              <a:rPr lang="en-US" sz="3400" b="0" i="0" dirty="0">
                <a:solidFill>
                  <a:srgbClr val="0F0F0F"/>
                </a:solidFill>
                <a:effectLst/>
                <a:latin typeface="Söhne"/>
              </a:rPr>
              <a:t> The client side includes the web pages and user interfaces that customers interact with..</a:t>
            </a:r>
          </a:p>
          <a:p>
            <a:pPr algn="l">
              <a:buFont typeface="Arial" panose="020B0604020202020204" pitchFamily="34" charset="0"/>
              <a:buChar char="•"/>
            </a:pPr>
            <a:r>
              <a:rPr lang="en-US" sz="3400" b="1" i="0" dirty="0">
                <a:solidFill>
                  <a:srgbClr val="0F0F0F"/>
                </a:solidFill>
                <a:effectLst/>
                <a:latin typeface="Söhne"/>
              </a:rPr>
              <a:t>Frontend Frameworks:</a:t>
            </a:r>
            <a:r>
              <a:rPr lang="en-US" sz="3400" b="0" i="0" dirty="0">
                <a:solidFill>
                  <a:srgbClr val="0F0F0F"/>
                </a:solidFill>
                <a:effectLst/>
                <a:latin typeface="Söhne"/>
              </a:rPr>
              <a:t> Use frontend frameworks like React.js.</a:t>
            </a:r>
          </a:p>
          <a:p>
            <a:pPr algn="l">
              <a:buFont typeface="Arial" panose="020B0604020202020204" pitchFamily="34" charset="0"/>
              <a:buChar char="•"/>
            </a:pPr>
            <a:r>
              <a:rPr lang="en-US" sz="3400" b="1" i="0" dirty="0">
                <a:solidFill>
                  <a:srgbClr val="0F0F0F"/>
                </a:solidFill>
                <a:effectLst/>
                <a:latin typeface="Söhne"/>
              </a:rPr>
              <a:t>Responsive Design:</a:t>
            </a:r>
            <a:r>
              <a:rPr lang="en-US" sz="3400" b="0" i="0" dirty="0">
                <a:solidFill>
                  <a:srgbClr val="0F0F0F"/>
                </a:solidFill>
                <a:effectLst/>
                <a:latin typeface="Söhne"/>
              </a:rPr>
              <a:t> Ensure the website is accessible on various devices, including desktops, tablets, and smartphones.</a:t>
            </a:r>
          </a:p>
          <a:p>
            <a:pPr algn="l"/>
            <a:r>
              <a:rPr lang="en-IN" sz="3400" b="1" i="0" dirty="0">
                <a:solidFill>
                  <a:srgbClr val="0F0F0F"/>
                </a:solidFill>
                <a:effectLst/>
                <a:latin typeface="Söhne"/>
              </a:rPr>
              <a:t>Server-Side (Backend):</a:t>
            </a:r>
            <a:endParaRPr lang="en-IN" sz="3400" b="0" i="0" dirty="0">
              <a:solidFill>
                <a:srgbClr val="0F0F0F"/>
              </a:solidFill>
              <a:effectLst/>
              <a:latin typeface="Söhne"/>
            </a:endParaRPr>
          </a:p>
          <a:p>
            <a:pPr algn="l">
              <a:buFont typeface="Arial" panose="020B0604020202020204" pitchFamily="34" charset="0"/>
              <a:buChar char="•"/>
            </a:pPr>
            <a:r>
              <a:rPr lang="en-IN" sz="3400" b="1" i="0" dirty="0">
                <a:solidFill>
                  <a:srgbClr val="0F0F0F"/>
                </a:solidFill>
                <a:effectLst/>
                <a:latin typeface="Söhne"/>
              </a:rPr>
              <a:t>Application Server:</a:t>
            </a:r>
            <a:r>
              <a:rPr lang="en-IN" sz="3400" b="0" i="0" dirty="0">
                <a:solidFill>
                  <a:srgbClr val="0F0F0F"/>
                </a:solidFill>
                <a:effectLst/>
                <a:latin typeface="Söhne"/>
              </a:rPr>
              <a:t> Execute the business logic and process requests. Technologies such as Node.js.</a:t>
            </a:r>
          </a:p>
          <a:p>
            <a:pPr algn="l">
              <a:buFont typeface="Arial" panose="020B0604020202020204" pitchFamily="34" charset="0"/>
              <a:buChar char="•"/>
            </a:pPr>
            <a:r>
              <a:rPr lang="en-IN" sz="3400" b="1" i="0" dirty="0">
                <a:solidFill>
                  <a:srgbClr val="0F0F0F"/>
                </a:solidFill>
                <a:effectLst/>
                <a:latin typeface="Söhne"/>
              </a:rPr>
              <a:t>Database Server:</a:t>
            </a:r>
            <a:r>
              <a:rPr lang="en-IN" sz="3400" b="0" i="0" dirty="0">
                <a:solidFill>
                  <a:srgbClr val="0F0F0F"/>
                </a:solidFill>
                <a:effectLst/>
                <a:latin typeface="Söhne"/>
              </a:rPr>
              <a:t> Store and retrieve product information, user data, and other relevant details. Popular databases include MySQL, MongoDB</a:t>
            </a:r>
          </a:p>
          <a:p>
            <a:pPr marL="457200" lvl="0" indent="-361950" algn="l" rtl="0">
              <a:spcBef>
                <a:spcPts val="0"/>
              </a:spcBef>
              <a:spcAft>
                <a:spcPts val="0"/>
              </a:spcAft>
              <a:buClr>
                <a:srgbClr val="000000"/>
              </a:buClr>
              <a:buSzPts val="2100"/>
              <a:buFont typeface="Roboto"/>
              <a:buChar char="●"/>
            </a:pPr>
            <a:endParaRPr sz="3400" dirty="0">
              <a:solidFill>
                <a:srgbClr val="000000"/>
              </a:solidFill>
              <a:latin typeface="Roboto"/>
              <a:ea typeface="Roboto"/>
              <a:cs typeface="Roboto"/>
              <a:sym typeface="Roboto"/>
            </a:endParaRPr>
          </a:p>
          <a:p>
            <a:pPr marL="95250" lvl="0" indent="0" algn="l" rtl="0">
              <a:spcBef>
                <a:spcPts val="0"/>
              </a:spcBef>
              <a:spcAft>
                <a:spcPts val="0"/>
              </a:spcAft>
              <a:buClr>
                <a:srgbClr val="000000"/>
              </a:buClr>
              <a:buSzPts val="2100"/>
              <a:buNone/>
            </a:pPr>
            <a:endParaRPr sz="3800" dirty="0">
              <a:solidFill>
                <a:srgbClr val="000000"/>
              </a:solidFill>
              <a:latin typeface="Roboto"/>
              <a:ea typeface="Roboto"/>
              <a:cs typeface="Roboto"/>
              <a:sym typeface="Roboto"/>
            </a:endParaRPr>
          </a:p>
          <a:p>
            <a:pPr marL="0" lvl="0" indent="0" algn="l" rtl="0">
              <a:spcBef>
                <a:spcPts val="1500"/>
              </a:spcBef>
              <a:spcAft>
                <a:spcPts val="1200"/>
              </a:spcAft>
              <a:buNone/>
            </a:pPr>
            <a:endParaRPr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727650" y="11281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Implementation</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29" name="Google Shape;129;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Clr>
                <a:srgbClr val="000000"/>
              </a:buClr>
              <a:buSzPts val="1900"/>
              <a:buFont typeface="Roboto"/>
              <a:buChar char="●"/>
            </a:pPr>
            <a:r>
              <a:rPr lang="en-IN" sz="1700" dirty="0">
                <a:solidFill>
                  <a:srgbClr val="000000"/>
                </a:solidFill>
                <a:effectLst/>
                <a:latin typeface="Calibri" panose="020F0502020204030204" pitchFamily="34" charset="0"/>
                <a:ea typeface="Calibri" panose="020F0502020204030204" pitchFamily="34" charset="0"/>
              </a:rPr>
              <a:t>Define project goals and requirements.</a:t>
            </a:r>
          </a:p>
          <a:p>
            <a:pPr marL="457200" lvl="0" indent="-349250" algn="l" rtl="0">
              <a:spcBef>
                <a:spcPts val="0"/>
              </a:spcBef>
              <a:spcAft>
                <a:spcPts val="0"/>
              </a:spcAft>
              <a:buClr>
                <a:srgbClr val="000000"/>
              </a:buClr>
              <a:buSzPts val="1900"/>
              <a:buFont typeface="Roboto"/>
              <a:buChar char="●"/>
            </a:pPr>
            <a:r>
              <a:rPr lang="en-US" sz="1700" b="0" i="0" dirty="0">
                <a:solidFill>
                  <a:srgbClr val="0F0F0F"/>
                </a:solidFill>
                <a:effectLst/>
                <a:latin typeface="Söhne"/>
              </a:rPr>
              <a:t>Develop a system architecture based on the requirements.</a:t>
            </a:r>
            <a:endParaRPr sz="17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IN" sz="1700" dirty="0">
                <a:solidFill>
                  <a:srgbClr val="000000"/>
                </a:solidFill>
                <a:effectLst/>
                <a:latin typeface="Calibri" panose="020F0502020204030204" pitchFamily="34" charset="0"/>
                <a:ea typeface="Calibri" panose="020F0502020204030204" pitchFamily="34" charset="0"/>
              </a:rPr>
              <a:t>Build the front-end and back-end and integrate payment gateways</a:t>
            </a:r>
            <a:r>
              <a:rPr lang="en" sz="1700" dirty="0">
                <a:solidFill>
                  <a:srgbClr val="000000"/>
                </a:solidFill>
                <a:effectLst/>
                <a:latin typeface="Roboto"/>
                <a:ea typeface="Roboto"/>
                <a:cs typeface="Roboto"/>
                <a:sym typeface="Roboto"/>
              </a:rPr>
              <a:t>.</a:t>
            </a:r>
          </a:p>
          <a:p>
            <a:pPr marL="457200" lvl="0" indent="-349250" algn="l" rtl="0">
              <a:spcBef>
                <a:spcPts val="0"/>
              </a:spcBef>
              <a:spcAft>
                <a:spcPts val="0"/>
              </a:spcAft>
              <a:buClr>
                <a:srgbClr val="000000"/>
              </a:buClr>
              <a:buSzPts val="1900"/>
              <a:buFont typeface="Roboto"/>
              <a:buChar char="●"/>
            </a:pPr>
            <a:r>
              <a:rPr lang="en-IN" sz="1700" b="1" dirty="0">
                <a:solidFill>
                  <a:srgbClr val="000000"/>
                </a:solidFill>
                <a:effectLst/>
                <a:latin typeface="Calibri" panose="020F0502020204030204" pitchFamily="34" charset="0"/>
                <a:ea typeface="Calibri" panose="020F0502020204030204" pitchFamily="34" charset="0"/>
              </a:rPr>
              <a:t>Testing :</a:t>
            </a:r>
            <a:r>
              <a:rPr lang="en-IN" sz="1700" dirty="0">
                <a:solidFill>
                  <a:srgbClr val="000000"/>
                </a:solidFill>
                <a:effectLst/>
                <a:latin typeface="Calibri" panose="020F0502020204030204" pitchFamily="34" charset="0"/>
                <a:ea typeface="Calibri" panose="020F0502020204030204" pitchFamily="34" charset="0"/>
              </a:rPr>
              <a:t>Thoroughly test and fix any issues</a:t>
            </a:r>
            <a:r>
              <a:rPr lang="en" sz="1700" dirty="0">
                <a:solidFill>
                  <a:srgbClr val="000000"/>
                </a:solidFill>
                <a:latin typeface="Roboto"/>
                <a:ea typeface="Roboto"/>
                <a:cs typeface="Roboto"/>
                <a:sym typeface="Roboto"/>
              </a:rPr>
              <a:t>.</a:t>
            </a:r>
          </a:p>
          <a:p>
            <a:pPr marL="457200" lvl="0" indent="-349250" algn="l" rtl="0">
              <a:spcBef>
                <a:spcPts val="0"/>
              </a:spcBef>
              <a:spcAft>
                <a:spcPts val="0"/>
              </a:spcAft>
              <a:buClr>
                <a:srgbClr val="000000"/>
              </a:buClr>
              <a:buSzPts val="1900"/>
              <a:buFont typeface="Roboto"/>
              <a:buChar char="●"/>
            </a:pPr>
            <a:r>
              <a:rPr lang="en" sz="1700" dirty="0">
                <a:solidFill>
                  <a:srgbClr val="000000"/>
                </a:solidFill>
                <a:latin typeface="Roboto"/>
                <a:ea typeface="Roboto"/>
                <a:cs typeface="Roboto"/>
                <a:sym typeface="Roboto"/>
              </a:rPr>
              <a:t>Deployment</a:t>
            </a:r>
            <a:endParaRPr sz="17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727650" y="1026550"/>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Features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35" name="Google Shape;135;p21"/>
          <p:cNvSpPr txBox="1">
            <a:spLocks noGrp="1"/>
          </p:cNvSpPr>
          <p:nvPr>
            <p:ph type="body" idx="1"/>
          </p:nvPr>
        </p:nvSpPr>
        <p:spPr>
          <a:xfrm>
            <a:off x="727650" y="1837574"/>
            <a:ext cx="7688700" cy="2975726"/>
          </a:xfrm>
          <a:prstGeom prst="rect">
            <a:avLst/>
          </a:prstGeom>
        </p:spPr>
        <p:txBody>
          <a:bodyPr spcFirstLastPara="1" wrap="square" lIns="91425" tIns="91425" rIns="91425" bIns="91425" anchor="t" anchorCtr="0">
            <a:normAutofit fontScale="62500" lnSpcReduction="20000"/>
          </a:bodyPr>
          <a:lstStyle/>
          <a:p>
            <a:pPr indent="-342900">
              <a:buClr>
                <a:srgbClr val="000000"/>
              </a:buClr>
              <a:buSzPts val="1800"/>
              <a:buFont typeface="Roboto"/>
              <a:buChar char="●"/>
            </a:pPr>
            <a:r>
              <a:rPr lang="en-IN" sz="2900" b="1" kern="100" dirty="0">
                <a:solidFill>
                  <a:srgbClr val="000000"/>
                </a:solidFill>
                <a:effectLst/>
                <a:latin typeface="Calibri" panose="020F0502020204030204" pitchFamily="34" charset="0"/>
                <a:ea typeface="Calibri" panose="020F0502020204030204" pitchFamily="34" charset="0"/>
              </a:rPr>
              <a:t>Product Listings:</a:t>
            </a:r>
            <a:r>
              <a:rPr lang="en-IN" sz="2900" kern="100" dirty="0">
                <a:solidFill>
                  <a:srgbClr val="000000"/>
                </a:solidFill>
                <a:effectLst/>
                <a:latin typeface="Calibri" panose="020F0502020204030204" pitchFamily="34" charset="0"/>
                <a:ea typeface="Calibri" panose="020F0502020204030204" pitchFamily="34" charset="0"/>
              </a:rPr>
              <a:t> Display a wide range of products with details, images, and prices. </a:t>
            </a:r>
          </a:p>
          <a:p>
            <a:pPr indent="-342900">
              <a:buClr>
                <a:srgbClr val="000000"/>
              </a:buClr>
              <a:buSzPts val="1800"/>
              <a:buFont typeface="Roboto"/>
              <a:buChar char="●"/>
            </a:pPr>
            <a:r>
              <a:rPr lang="en-IN" sz="2900" b="1" kern="100" dirty="0">
                <a:solidFill>
                  <a:srgbClr val="000000"/>
                </a:solidFill>
                <a:effectLst/>
                <a:latin typeface="Calibri" panose="020F0502020204030204" pitchFamily="34" charset="0"/>
                <a:ea typeface="Calibri" panose="020F0502020204030204" pitchFamily="34" charset="0"/>
              </a:rPr>
              <a:t>Search Functionality:</a:t>
            </a:r>
            <a:r>
              <a:rPr lang="en-IN" sz="2900" kern="100" dirty="0">
                <a:solidFill>
                  <a:srgbClr val="000000"/>
                </a:solidFill>
                <a:effectLst/>
                <a:latin typeface="Calibri" panose="020F0502020204030204" pitchFamily="34" charset="0"/>
                <a:ea typeface="Calibri" panose="020F0502020204030204" pitchFamily="34" charset="0"/>
              </a:rPr>
              <a:t> Allow user to search for products based on keyboards, categories. </a:t>
            </a:r>
          </a:p>
          <a:p>
            <a:pPr indent="-342900">
              <a:buClr>
                <a:srgbClr val="000000"/>
              </a:buClr>
              <a:buSzPts val="1800"/>
              <a:buFont typeface="Roboto"/>
              <a:buChar char="●"/>
            </a:pPr>
            <a:r>
              <a:rPr lang="en-IN" sz="2900" b="1" kern="100" dirty="0">
                <a:solidFill>
                  <a:srgbClr val="000000"/>
                </a:solidFill>
                <a:effectLst/>
                <a:latin typeface="Calibri" panose="020F0502020204030204" pitchFamily="34" charset="0"/>
                <a:ea typeface="Calibri" panose="020F0502020204030204" pitchFamily="34" charset="0"/>
              </a:rPr>
              <a:t>Product Description:</a:t>
            </a:r>
            <a:r>
              <a:rPr lang="en-IN" sz="2900" kern="100" dirty="0">
                <a:solidFill>
                  <a:srgbClr val="000000"/>
                </a:solidFill>
                <a:effectLst/>
                <a:latin typeface="Calibri" panose="020F0502020204030204" pitchFamily="34" charset="0"/>
                <a:ea typeface="Calibri" panose="020F0502020204030204" pitchFamily="34" charset="0"/>
              </a:rPr>
              <a:t> Provide detailed information about products, including specification, features and customer reviews. </a:t>
            </a:r>
          </a:p>
          <a:p>
            <a:pPr indent="-342900">
              <a:buClr>
                <a:srgbClr val="000000"/>
              </a:buClr>
              <a:buSzPts val="1800"/>
              <a:buFont typeface="Roboto"/>
              <a:buChar char="●"/>
            </a:pPr>
            <a:r>
              <a:rPr lang="en-IN" sz="2900" b="1" kern="100" dirty="0">
                <a:solidFill>
                  <a:srgbClr val="000000"/>
                </a:solidFill>
                <a:effectLst/>
                <a:latin typeface="Calibri" panose="020F0502020204030204" pitchFamily="34" charset="0"/>
                <a:ea typeface="Calibri" panose="020F0502020204030204" pitchFamily="34" charset="0"/>
              </a:rPr>
              <a:t>Shopping Cart:</a:t>
            </a:r>
            <a:r>
              <a:rPr lang="en-IN" sz="2900" kern="100" dirty="0">
                <a:solidFill>
                  <a:srgbClr val="000000"/>
                </a:solidFill>
                <a:effectLst/>
                <a:latin typeface="Calibri" panose="020F0502020204030204" pitchFamily="34" charset="0"/>
                <a:ea typeface="Calibri" panose="020F0502020204030204" pitchFamily="34" charset="0"/>
              </a:rPr>
              <a:t> Enable user to add, remove, and manage items they want to purchase. </a:t>
            </a:r>
          </a:p>
          <a:p>
            <a:pPr indent="-342900">
              <a:buClr>
                <a:srgbClr val="000000"/>
              </a:buClr>
              <a:buSzPts val="1800"/>
              <a:buFont typeface="Roboto"/>
              <a:buChar char="●"/>
            </a:pPr>
            <a:r>
              <a:rPr lang="en-IN" sz="2900" b="1" kern="100" dirty="0">
                <a:solidFill>
                  <a:srgbClr val="000000"/>
                </a:solidFill>
                <a:effectLst/>
                <a:latin typeface="Calibri" panose="020F0502020204030204" pitchFamily="34" charset="0"/>
                <a:ea typeface="Calibri" panose="020F0502020204030204" pitchFamily="34" charset="0"/>
              </a:rPr>
              <a:t>User Registration:</a:t>
            </a:r>
            <a:r>
              <a:rPr lang="en-IN" sz="2900" kern="100" dirty="0">
                <a:solidFill>
                  <a:srgbClr val="000000"/>
                </a:solidFill>
                <a:effectLst/>
                <a:latin typeface="Calibri" panose="020F0502020204030204" pitchFamily="34" charset="0"/>
                <a:ea typeface="Calibri" panose="020F0502020204030204" pitchFamily="34" charset="0"/>
              </a:rPr>
              <a:t> Allow customers to create accounts for easy access to order history. </a:t>
            </a:r>
          </a:p>
          <a:p>
            <a:pPr indent="-342900">
              <a:buClr>
                <a:srgbClr val="000000"/>
              </a:buClr>
              <a:buSzPts val="1800"/>
              <a:buFont typeface="Roboto"/>
              <a:buChar char="●"/>
            </a:pPr>
            <a:endParaRPr lang="en-IN" sz="2900" kern="100" dirty="0">
              <a:solidFill>
                <a:srgbClr val="000000"/>
              </a:solidFill>
              <a:effectLst/>
              <a:latin typeface="Calibri" panose="020F0502020204030204" pitchFamily="34" charset="0"/>
              <a:ea typeface="Calibri" panose="020F0502020204030204" pitchFamily="34" charset="0"/>
            </a:endParaRPr>
          </a:p>
          <a:p>
            <a:pPr indent="-342900">
              <a:buClr>
                <a:srgbClr val="000000"/>
              </a:buClr>
              <a:buSzPts val="1800"/>
              <a:buFont typeface="Roboto"/>
              <a:buChar char="●"/>
            </a:pPr>
            <a:endParaRPr lang="en-IN" sz="2900" kern="100" dirty="0">
              <a:solidFill>
                <a:srgbClr val="000000"/>
              </a:solidFill>
              <a:effectLst/>
              <a:latin typeface="Calibri" panose="020F0502020204030204" pitchFamily="34" charset="0"/>
              <a:ea typeface="Calibri" panose="020F0502020204030204" pitchFamily="34" charset="0"/>
            </a:endParaRPr>
          </a:p>
          <a:p>
            <a:pPr marL="457200" lvl="0" indent="-342900" algn="l" rtl="0">
              <a:spcBef>
                <a:spcPts val="0"/>
              </a:spcBef>
              <a:spcAft>
                <a:spcPts val="0"/>
              </a:spcAft>
              <a:buClr>
                <a:srgbClr val="000000"/>
              </a:buClr>
              <a:buSzPts val="1800"/>
              <a:buFont typeface="Roboto"/>
              <a:buChar char="●"/>
            </a:pPr>
            <a:endParaRPr sz="1800" dirty="0">
              <a:solidFill>
                <a:srgbClr val="000000"/>
              </a:solidFill>
              <a:latin typeface="Roboto"/>
              <a:ea typeface="Roboto"/>
              <a:cs typeface="Roboto"/>
              <a:sym typeface="Roboto"/>
            </a:endParaRPr>
          </a:p>
          <a:p>
            <a:pPr marL="0" lvl="0" indent="0" algn="l" rtl="0">
              <a:spcBef>
                <a:spcPts val="1500"/>
              </a:spcBef>
              <a:spcAft>
                <a:spcPts val="1200"/>
              </a:spcAft>
              <a:buNone/>
            </a:pPr>
            <a:endParaRPr sz="19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TotalTime>
  <Words>822</Words>
  <Application>Microsoft Office PowerPoint</Application>
  <PresentationFormat>On-screen Show (16:9)</PresentationFormat>
  <Paragraphs>71</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Lato</vt:lpstr>
      <vt:lpstr>Söhne</vt:lpstr>
      <vt:lpstr>Roboto</vt:lpstr>
      <vt:lpstr>Raleway</vt:lpstr>
      <vt:lpstr>Streamline</vt:lpstr>
      <vt:lpstr>Title Slide </vt:lpstr>
      <vt:lpstr>Introduction </vt:lpstr>
      <vt:lpstr>Objectives </vt:lpstr>
      <vt:lpstr>Problem Statement </vt:lpstr>
      <vt:lpstr>Literature Review </vt:lpstr>
      <vt:lpstr>Methodology </vt:lpstr>
      <vt:lpstr>System Architecture </vt:lpstr>
      <vt:lpstr>Implementation </vt:lpstr>
      <vt:lpstr>Features </vt:lpstr>
      <vt:lpstr>Results </vt:lpstr>
      <vt:lpstr>Challenges Faced </vt:lpstr>
      <vt:lpstr>Future Work</vt:lpstr>
      <vt:lpstr>Conclusion </vt:lpstr>
      <vt:lpstr>Acknowledgments </vt:lpstr>
      <vt:lpstr>Q&amp;A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dc:title>
  <dc:creator>Ranjeet Singh</dc:creator>
  <cp:lastModifiedBy>Ranjeet Singh</cp:lastModifiedBy>
  <cp:revision>3</cp:revision>
  <dcterms:modified xsi:type="dcterms:W3CDTF">2023-11-27T15:45:29Z</dcterms:modified>
</cp:coreProperties>
</file>